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0" r:id="rId3"/>
    <p:sldId id="302" r:id="rId4"/>
    <p:sldId id="258" r:id="rId5"/>
    <p:sldId id="263" r:id="rId6"/>
    <p:sldId id="304" r:id="rId7"/>
    <p:sldId id="305" r:id="rId8"/>
    <p:sldId id="303" r:id="rId9"/>
    <p:sldId id="298" r:id="rId10"/>
    <p:sldId id="306" r:id="rId11"/>
    <p:sldId id="299" r:id="rId12"/>
    <p:sldId id="297" r:id="rId13"/>
    <p:sldId id="295" r:id="rId14"/>
    <p:sldId id="294" r:id="rId15"/>
    <p:sldId id="307" r:id="rId16"/>
    <p:sldId id="293" r:id="rId1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3" d="100"/>
          <a:sy n="83" d="100"/>
        </p:scale>
        <p:origin x="-1182"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045E029A-374D-4410-A448-727672925975}" type="datetimeFigureOut">
              <a:rPr lang="el-GR" smtClean="0"/>
              <a:pPr/>
              <a:t>13/3/2024</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FE0EA374-6844-4CBD-BE20-A4251BC4E946}" type="slidenum">
              <a:rPr lang="el-GR" smtClean="0"/>
              <a:pPr/>
              <a:t>‹#›</a:t>
            </a:fld>
            <a:endParaRPr lang="el-G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045E029A-374D-4410-A448-727672925975}" type="datetimeFigureOut">
              <a:rPr lang="el-GR" smtClean="0"/>
              <a:pPr/>
              <a:t>13/3/2024</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FE0EA374-6844-4CBD-BE20-A4251BC4E946}" type="slidenum">
              <a:rPr lang="el-GR" smtClean="0"/>
              <a:pPr/>
              <a:t>‹#›</a:t>
            </a:fld>
            <a:endParaRPr lang="el-G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045E029A-374D-4410-A448-727672925975}" type="datetimeFigureOut">
              <a:rPr lang="el-GR" smtClean="0"/>
              <a:pPr/>
              <a:t>13/3/2024</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FE0EA374-6844-4CBD-BE20-A4251BC4E946}" type="slidenum">
              <a:rPr lang="el-GR" smtClean="0"/>
              <a:pPr/>
              <a:t>‹#›</a:t>
            </a:fld>
            <a:endParaRPr lang="el-G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045E029A-374D-4410-A448-727672925975}" type="datetimeFigureOut">
              <a:rPr lang="el-GR" smtClean="0"/>
              <a:pPr/>
              <a:t>13/3/2024</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FE0EA374-6844-4CBD-BE20-A4251BC4E946}" type="slidenum">
              <a:rPr lang="el-GR" smtClean="0"/>
              <a:pPr/>
              <a:t>‹#›</a:t>
            </a:fld>
            <a:endParaRPr lang="el-G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045E029A-374D-4410-A448-727672925975}" type="datetimeFigureOut">
              <a:rPr lang="el-GR" smtClean="0"/>
              <a:pPr/>
              <a:t>13/3/2024</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FE0EA374-6844-4CBD-BE20-A4251BC4E946}" type="slidenum">
              <a:rPr lang="el-GR" smtClean="0"/>
              <a:pPr/>
              <a:t>‹#›</a:t>
            </a:fld>
            <a:endParaRPr lang="el-G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045E029A-374D-4410-A448-727672925975}" type="datetimeFigureOut">
              <a:rPr lang="el-GR" smtClean="0"/>
              <a:pPr/>
              <a:t>13/3/2024</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FE0EA374-6844-4CBD-BE20-A4251BC4E946}" type="slidenum">
              <a:rPr lang="el-GR" smtClean="0"/>
              <a:pPr/>
              <a:t>‹#›</a:t>
            </a:fld>
            <a:endParaRPr lang="el-G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045E029A-374D-4410-A448-727672925975}" type="datetimeFigureOut">
              <a:rPr lang="el-GR" smtClean="0"/>
              <a:pPr/>
              <a:t>13/3/2024</a:t>
            </a:fld>
            <a:endParaRPr lang="el-GR" dirty="0"/>
          </a:p>
        </p:txBody>
      </p:sp>
      <p:sp>
        <p:nvSpPr>
          <p:cNvPr id="8" name="7 - Θέση υποσέλιδου"/>
          <p:cNvSpPr>
            <a:spLocks noGrp="1"/>
          </p:cNvSpPr>
          <p:nvPr>
            <p:ph type="ftr" sz="quarter" idx="11"/>
          </p:nvPr>
        </p:nvSpPr>
        <p:spPr/>
        <p:txBody>
          <a:bodyPr/>
          <a:lstStyle/>
          <a:p>
            <a:endParaRPr lang="el-GR" dirty="0"/>
          </a:p>
        </p:txBody>
      </p:sp>
      <p:sp>
        <p:nvSpPr>
          <p:cNvPr id="9" name="8 - Θέση αριθμού διαφάνειας"/>
          <p:cNvSpPr>
            <a:spLocks noGrp="1"/>
          </p:cNvSpPr>
          <p:nvPr>
            <p:ph type="sldNum" sz="quarter" idx="12"/>
          </p:nvPr>
        </p:nvSpPr>
        <p:spPr/>
        <p:txBody>
          <a:bodyPr/>
          <a:lstStyle/>
          <a:p>
            <a:fld id="{FE0EA374-6844-4CBD-BE20-A4251BC4E946}" type="slidenum">
              <a:rPr lang="el-GR" smtClean="0"/>
              <a:pPr/>
              <a:t>‹#›</a:t>
            </a:fld>
            <a:endParaRPr lang="el-G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045E029A-374D-4410-A448-727672925975}" type="datetimeFigureOut">
              <a:rPr lang="el-GR" smtClean="0"/>
              <a:pPr/>
              <a:t>13/3/2024</a:t>
            </a:fld>
            <a:endParaRPr lang="el-GR" dirty="0"/>
          </a:p>
        </p:txBody>
      </p:sp>
      <p:sp>
        <p:nvSpPr>
          <p:cNvPr id="4" name="3 - Θέση υποσέλιδου"/>
          <p:cNvSpPr>
            <a:spLocks noGrp="1"/>
          </p:cNvSpPr>
          <p:nvPr>
            <p:ph type="ftr" sz="quarter" idx="11"/>
          </p:nvPr>
        </p:nvSpPr>
        <p:spPr/>
        <p:txBody>
          <a:bodyPr/>
          <a:lstStyle/>
          <a:p>
            <a:endParaRPr lang="el-GR" dirty="0"/>
          </a:p>
        </p:txBody>
      </p:sp>
      <p:sp>
        <p:nvSpPr>
          <p:cNvPr id="5" name="4 - Θέση αριθμού διαφάνειας"/>
          <p:cNvSpPr>
            <a:spLocks noGrp="1"/>
          </p:cNvSpPr>
          <p:nvPr>
            <p:ph type="sldNum" sz="quarter" idx="12"/>
          </p:nvPr>
        </p:nvSpPr>
        <p:spPr/>
        <p:txBody>
          <a:bodyPr/>
          <a:lstStyle/>
          <a:p>
            <a:fld id="{FE0EA374-6844-4CBD-BE20-A4251BC4E946}" type="slidenum">
              <a:rPr lang="el-GR" smtClean="0"/>
              <a:pPr/>
              <a:t>‹#›</a:t>
            </a:fld>
            <a:endParaRPr lang="el-G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045E029A-374D-4410-A448-727672925975}" type="datetimeFigureOut">
              <a:rPr lang="el-GR" smtClean="0"/>
              <a:pPr/>
              <a:t>13/3/2024</a:t>
            </a:fld>
            <a:endParaRPr lang="el-GR" dirty="0"/>
          </a:p>
        </p:txBody>
      </p:sp>
      <p:sp>
        <p:nvSpPr>
          <p:cNvPr id="3" name="2 - Θέση υποσέλιδου"/>
          <p:cNvSpPr>
            <a:spLocks noGrp="1"/>
          </p:cNvSpPr>
          <p:nvPr>
            <p:ph type="ftr" sz="quarter" idx="11"/>
          </p:nvPr>
        </p:nvSpPr>
        <p:spPr/>
        <p:txBody>
          <a:bodyPr/>
          <a:lstStyle/>
          <a:p>
            <a:endParaRPr lang="el-GR" dirty="0"/>
          </a:p>
        </p:txBody>
      </p:sp>
      <p:sp>
        <p:nvSpPr>
          <p:cNvPr id="4" name="3 - Θέση αριθμού διαφάνειας"/>
          <p:cNvSpPr>
            <a:spLocks noGrp="1"/>
          </p:cNvSpPr>
          <p:nvPr>
            <p:ph type="sldNum" sz="quarter" idx="12"/>
          </p:nvPr>
        </p:nvSpPr>
        <p:spPr/>
        <p:txBody>
          <a:bodyPr/>
          <a:lstStyle/>
          <a:p>
            <a:fld id="{FE0EA374-6844-4CBD-BE20-A4251BC4E946}" type="slidenum">
              <a:rPr lang="el-GR" smtClean="0"/>
              <a:pPr/>
              <a:t>‹#›</a:t>
            </a:fld>
            <a:endParaRPr lang="el-G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045E029A-374D-4410-A448-727672925975}" type="datetimeFigureOut">
              <a:rPr lang="el-GR" smtClean="0"/>
              <a:pPr/>
              <a:t>13/3/2024</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FE0EA374-6844-4CBD-BE20-A4251BC4E946}" type="slidenum">
              <a:rPr lang="el-GR" smtClean="0"/>
              <a:pPr/>
              <a:t>‹#›</a:t>
            </a:fld>
            <a:endParaRPr lang="el-G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045E029A-374D-4410-A448-727672925975}" type="datetimeFigureOut">
              <a:rPr lang="el-GR" smtClean="0"/>
              <a:pPr/>
              <a:t>13/3/2024</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FE0EA374-6844-4CBD-BE20-A4251BC4E946}" type="slidenum">
              <a:rPr lang="el-GR" smtClean="0"/>
              <a:pPr/>
              <a:t>‹#›</a:t>
            </a:fld>
            <a:endParaRPr lang="el-G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5E029A-374D-4410-A448-727672925975}" type="datetimeFigureOut">
              <a:rPr lang="el-GR" smtClean="0"/>
              <a:pPr/>
              <a:t>13/3/2024</a:t>
            </a:fld>
            <a:endParaRPr lang="el-GR" dirty="0"/>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dirty="0"/>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0EA374-6844-4CBD-BE20-A4251BC4E946}" type="slidenum">
              <a:rPr lang="el-GR" smtClean="0"/>
              <a:pPr/>
              <a:t>‹#›</a:t>
            </a:fld>
            <a:endParaRPr lang="el-GR"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l-GR" i="1" dirty="0" smtClean="0"/>
              <a:t>‘’Υγρόν πυρ’’</a:t>
            </a:r>
            <a:endParaRPr lang="el-GR" i="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317801" y="285728"/>
            <a:ext cx="8469041" cy="5262979"/>
          </a:xfrm>
          <a:prstGeom prst="rect">
            <a:avLst/>
          </a:prstGeom>
        </p:spPr>
        <p:txBody>
          <a:bodyPr wrap="square">
            <a:spAutoFit/>
          </a:bodyPr>
          <a:lstStyle/>
          <a:p>
            <a:pPr algn="ctr"/>
            <a:r>
              <a:rPr lang="el-GR" sz="1600" i="1" u="sng" dirty="0" smtClean="0">
                <a:solidFill>
                  <a:schemeClr val="accent6">
                    <a:lumMod val="75000"/>
                  </a:schemeClr>
                </a:solidFill>
              </a:rPr>
              <a:t>Ο εφευρέτης </a:t>
            </a:r>
          </a:p>
          <a:p>
            <a:pPr algn="ctr"/>
            <a:endParaRPr lang="el-GR" sz="1600" i="1" u="sng" dirty="0" smtClean="0">
              <a:solidFill>
                <a:schemeClr val="accent6">
                  <a:lumMod val="75000"/>
                </a:schemeClr>
              </a:solidFill>
            </a:endParaRPr>
          </a:p>
          <a:p>
            <a:pPr algn="ctr"/>
            <a:r>
              <a:rPr lang="el-GR" sz="1600" i="1" dirty="0" smtClean="0"/>
              <a:t>Από την αρχαιότητα υπήρχαν εμπρηστικά όπλα και υλικά. </a:t>
            </a:r>
          </a:p>
          <a:p>
            <a:pPr algn="ctr"/>
            <a:endParaRPr lang="el-GR" sz="1600" i="1" dirty="0" smtClean="0"/>
          </a:p>
          <a:p>
            <a:pPr algn="ctr"/>
            <a:r>
              <a:rPr lang="el-GR" sz="1600" i="1" dirty="0" smtClean="0"/>
              <a:t>Παρά τα κοινά σημεία το υγρό πυρ διαφέρει. </a:t>
            </a:r>
          </a:p>
          <a:p>
            <a:pPr algn="ctr"/>
            <a:endParaRPr lang="el-GR" sz="1600" i="1" dirty="0" smtClean="0"/>
          </a:p>
          <a:p>
            <a:pPr algn="ctr"/>
            <a:r>
              <a:rPr lang="el-GR" sz="1600" i="1" dirty="0" smtClean="0"/>
              <a:t>Το υγρό πυρ καίει και πάνω στη θάλασσα. </a:t>
            </a:r>
          </a:p>
          <a:p>
            <a:pPr algn="ctr"/>
            <a:endParaRPr lang="el-GR" sz="1600" i="1" dirty="0" smtClean="0"/>
          </a:p>
          <a:p>
            <a:pPr algn="ctr"/>
            <a:r>
              <a:rPr lang="el-GR" sz="1600" i="1" dirty="0" smtClean="0">
                <a:solidFill>
                  <a:schemeClr val="accent2">
                    <a:lumMod val="40000"/>
                    <a:lumOff val="60000"/>
                  </a:schemeClr>
                </a:solidFill>
              </a:rPr>
              <a:t>Πηγή</a:t>
            </a:r>
          </a:p>
          <a:p>
            <a:pPr algn="ctr"/>
            <a:endParaRPr lang="el-GR" sz="1600" i="1" dirty="0" smtClean="0">
              <a:solidFill>
                <a:schemeClr val="accent2">
                  <a:lumMod val="40000"/>
                  <a:lumOff val="60000"/>
                </a:schemeClr>
              </a:solidFill>
            </a:endParaRPr>
          </a:p>
          <a:p>
            <a:pPr algn="ctr"/>
            <a:r>
              <a:rPr lang="el-GR" sz="1600" i="1" dirty="0" smtClean="0">
                <a:solidFill>
                  <a:schemeClr val="accent2">
                    <a:lumMod val="40000"/>
                    <a:lumOff val="60000"/>
                  </a:schemeClr>
                </a:solidFill>
              </a:rPr>
              <a:t>‘’… Τότε Καλλίνικος ἀρχιτέκτων ἀπὸ Ἡλιουπόλεως Συρίας προσφυγὼν τοῖς Ῥωμαίοις πῦρ θαλάσσιον κατασκευάσας τὰ τῶν Ἀράβων σκάφη ἐνέπρησεν, καὶ σύμψυχα κατέκαυσεν. Καὶ οὕτως οὶ Ῥωμαῖοι μετὰ νίκης ὑπέστρεψαν καὶ τὸ θαλάσσιον πῦρ εὗρον …’’</a:t>
            </a:r>
          </a:p>
          <a:p>
            <a:pPr algn="ctr"/>
            <a:endParaRPr lang="el-GR" sz="1600" i="1" dirty="0" smtClean="0">
              <a:solidFill>
                <a:schemeClr val="accent2">
                  <a:lumMod val="40000"/>
                  <a:lumOff val="60000"/>
                </a:schemeClr>
              </a:solidFill>
            </a:endParaRPr>
          </a:p>
          <a:p>
            <a:pPr algn="r"/>
            <a:r>
              <a:rPr lang="el-GR" sz="1600" i="1" dirty="0" smtClean="0">
                <a:solidFill>
                  <a:schemeClr val="accent2">
                    <a:lumMod val="40000"/>
                    <a:lumOff val="60000"/>
                  </a:schemeClr>
                </a:solidFill>
              </a:rPr>
              <a:t>Θεοφάνης Ομολογητής , ‘’Χρονογραφία’’</a:t>
            </a:r>
          </a:p>
          <a:p>
            <a:pPr algn="r"/>
            <a:endParaRPr lang="el-GR" sz="1600" i="1" dirty="0" smtClean="0">
              <a:solidFill>
                <a:schemeClr val="accent2">
                  <a:lumMod val="40000"/>
                  <a:lumOff val="60000"/>
                </a:schemeClr>
              </a:solidFill>
            </a:endParaRPr>
          </a:p>
          <a:p>
            <a:pPr algn="ctr"/>
            <a:r>
              <a:rPr lang="el-GR" sz="1600" i="1" dirty="0" smtClean="0"/>
              <a:t>Ο Καλλίνικος ήταν Εβραίος αρχιτέκτονας που κατέφυγε στην Κωνσταντινούπολη λόγω της κατάληψης της πόλης του από τους Άραβες. Εκεί πειραματίστηκε με πολλά υλικά έως ότου ανακάλυψε το 672 τέλειο μείγμα για ένα εμπρηστικό όπλο. </a:t>
            </a:r>
          </a:p>
          <a:p>
            <a:pPr algn="ctr"/>
            <a:r>
              <a:rPr lang="el-GR" sz="1600" i="1" dirty="0" smtClean="0"/>
              <a:t>Στη συνέχεια έδωσε τη φόρμουλα στον βυζαντινό αυτοκράτορα.</a:t>
            </a:r>
            <a:endParaRPr lang="el-GR" sz="1600" i="1" dirty="0" smtClean="0">
              <a:solidFill>
                <a:schemeClr val="accent2">
                  <a:lumMod val="40000"/>
                  <a:lumOff val="60000"/>
                </a:schemeClr>
              </a:solidFill>
            </a:endParaRPr>
          </a:p>
          <a:p>
            <a:pPr algn="ctr"/>
            <a:r>
              <a:rPr lang="el-GR" sz="1600" i="1" dirty="0" smtClean="0"/>
              <a: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undefined"/>
          <p:cNvPicPr>
            <a:picLocks noChangeAspect="1" noChangeArrowheads="1"/>
          </p:cNvPicPr>
          <p:nvPr/>
        </p:nvPicPr>
        <p:blipFill>
          <a:blip r:embed="rId2"/>
          <a:srcRect l="8808" t="4176" r="11038" b="6742"/>
          <a:stretch>
            <a:fillRect/>
          </a:stretch>
        </p:blipFill>
        <p:spPr bwMode="auto">
          <a:xfrm>
            <a:off x="785786" y="0"/>
            <a:ext cx="7572428" cy="5325664"/>
          </a:xfrm>
          <a:prstGeom prst="rect">
            <a:avLst/>
          </a:prstGeom>
          <a:noFill/>
        </p:spPr>
      </p:pic>
      <p:sp>
        <p:nvSpPr>
          <p:cNvPr id="4" name="3 - Ορθογώνιο"/>
          <p:cNvSpPr/>
          <p:nvPr/>
        </p:nvSpPr>
        <p:spPr>
          <a:xfrm>
            <a:off x="285720" y="5429264"/>
            <a:ext cx="8858280" cy="1569660"/>
          </a:xfrm>
          <a:prstGeom prst="rect">
            <a:avLst/>
          </a:prstGeom>
        </p:spPr>
        <p:txBody>
          <a:bodyPr wrap="square">
            <a:spAutoFit/>
          </a:bodyPr>
          <a:lstStyle/>
          <a:p>
            <a:pPr algn="ctr"/>
            <a:r>
              <a:rPr lang="el-GR" sz="1600" i="1" dirty="0" smtClean="0"/>
              <a:t>Αναπαράσταση της θέσης του όπλου σε έναν ‘’πυρφόρο δρόμωνα’’ βασισμένη στις περιγραφές του Λέοντος ΣΤ’ Σοφού.</a:t>
            </a:r>
          </a:p>
          <a:p>
            <a:pPr algn="ctr"/>
            <a:r>
              <a:rPr lang="el-GR" sz="1600" i="1" dirty="0" smtClean="0"/>
              <a:t>Στην πλώρη είναι τοποθετημένος ο χάλκινος σωλήνας εκτόξευσης κάτω από τον οποίο βρισκόταν το δοχείο που περιείχε το μείγμα, δηλαδή μια  συσκευή που θέρμαινε και έθετε υπό πίεση την ουσία στον σίφωνα που την εξαπέλυε. Οι χειριστές ήταν ειδικά εκπαιδευμένοι και λέγονταν ‘’σιφωνάριοι’’.</a:t>
            </a:r>
          </a:p>
          <a:p>
            <a:pPr algn="ctr"/>
            <a:endParaRPr lang="el-GR" sz="1600" i="1"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undefined"/>
          <p:cNvPicPr>
            <a:picLocks noChangeAspect="1" noChangeArrowheads="1"/>
          </p:cNvPicPr>
          <p:nvPr/>
        </p:nvPicPr>
        <p:blipFill>
          <a:blip r:embed="rId2"/>
          <a:srcRect/>
          <a:stretch>
            <a:fillRect/>
          </a:stretch>
        </p:blipFill>
        <p:spPr bwMode="auto">
          <a:xfrm>
            <a:off x="0" y="589335"/>
            <a:ext cx="9144000" cy="5357985"/>
          </a:xfrm>
          <a:prstGeom prst="rect">
            <a:avLst/>
          </a:prstGeom>
          <a:noFill/>
        </p:spPr>
      </p:pic>
      <p:sp>
        <p:nvSpPr>
          <p:cNvPr id="3" name="2 - Ορθογώνιο"/>
          <p:cNvSpPr/>
          <p:nvPr/>
        </p:nvSpPr>
        <p:spPr>
          <a:xfrm>
            <a:off x="357158" y="6143644"/>
            <a:ext cx="8501122" cy="338554"/>
          </a:xfrm>
          <a:prstGeom prst="rect">
            <a:avLst/>
          </a:prstGeom>
        </p:spPr>
        <p:txBody>
          <a:bodyPr wrap="square">
            <a:spAutoFit/>
          </a:bodyPr>
          <a:lstStyle/>
          <a:p>
            <a:pPr algn="ctr"/>
            <a:r>
              <a:rPr lang="el-GR" sz="1600" i="1" dirty="0" smtClean="0"/>
              <a:t>Προτεινόμενη αναπαράσταση του μηχανισμού του υγρού πυρός από τους </a:t>
            </a:r>
            <a:r>
              <a:rPr lang="en-US" sz="1600" i="1" dirty="0" smtClean="0"/>
              <a:t>Haldon </a:t>
            </a:r>
            <a:r>
              <a:rPr lang="el-GR" sz="1600" i="1" dirty="0" smtClean="0"/>
              <a:t>και</a:t>
            </a:r>
            <a:r>
              <a:rPr lang="en-US" sz="1600" i="1" dirty="0" smtClean="0"/>
              <a:t> Byrne</a:t>
            </a:r>
            <a:r>
              <a:rPr lang="el-GR" sz="1600" i="1" dirty="0" smtClean="0"/>
              <a:t>.</a:t>
            </a:r>
            <a:endParaRPr lang="el-GR" sz="1600" i="1" dirty="0"/>
          </a:p>
        </p:txBody>
      </p:sp>
      <p:sp>
        <p:nvSpPr>
          <p:cNvPr id="4" name="3 - Ορθογώνιο"/>
          <p:cNvSpPr/>
          <p:nvPr/>
        </p:nvSpPr>
        <p:spPr>
          <a:xfrm>
            <a:off x="642910" y="142852"/>
            <a:ext cx="7786742" cy="338554"/>
          </a:xfrm>
          <a:prstGeom prst="rect">
            <a:avLst/>
          </a:prstGeom>
        </p:spPr>
        <p:txBody>
          <a:bodyPr wrap="square">
            <a:spAutoFit/>
          </a:bodyPr>
          <a:lstStyle/>
          <a:p>
            <a:pPr algn="ctr"/>
            <a:r>
              <a:rPr lang="el-GR" sz="1600" i="1" dirty="0" smtClean="0"/>
              <a:t>Η εκτόξευση του υγρού πυρός συνοδευόταν από πολύ θόρυβο (‘’βροντή) και καπνό.</a:t>
            </a:r>
            <a:endParaRPr lang="el-GR" sz="1600" i="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undefined"/>
          <p:cNvPicPr>
            <a:picLocks noChangeAspect="1" noChangeArrowheads="1"/>
          </p:cNvPicPr>
          <p:nvPr/>
        </p:nvPicPr>
        <p:blipFill>
          <a:blip r:embed="rId2"/>
          <a:srcRect/>
          <a:stretch>
            <a:fillRect/>
          </a:stretch>
        </p:blipFill>
        <p:spPr bwMode="auto">
          <a:xfrm>
            <a:off x="428596" y="142852"/>
            <a:ext cx="8286808" cy="6312217"/>
          </a:xfrm>
          <a:prstGeom prst="rect">
            <a:avLst/>
          </a:prstGeom>
          <a:noFill/>
        </p:spPr>
      </p:pic>
      <p:sp>
        <p:nvSpPr>
          <p:cNvPr id="3" name="2 - Ορθογώνιο"/>
          <p:cNvSpPr/>
          <p:nvPr/>
        </p:nvSpPr>
        <p:spPr>
          <a:xfrm>
            <a:off x="1500166" y="6519446"/>
            <a:ext cx="6215106" cy="338554"/>
          </a:xfrm>
          <a:prstGeom prst="rect">
            <a:avLst/>
          </a:prstGeom>
        </p:spPr>
        <p:txBody>
          <a:bodyPr wrap="square">
            <a:spAutoFit/>
          </a:bodyPr>
          <a:lstStyle/>
          <a:p>
            <a:pPr algn="ctr"/>
            <a:r>
              <a:rPr lang="el-GR" sz="1600" i="1" dirty="0" smtClean="0"/>
              <a:t>Αναπαράσταση εκτόξευσης </a:t>
            </a:r>
            <a:r>
              <a:rPr lang="el-GR" sz="1600" i="1" dirty="0" smtClean="0"/>
              <a:t>‘’χύτρας’’ </a:t>
            </a:r>
            <a:r>
              <a:rPr lang="el-GR" sz="1600" i="1" dirty="0" smtClean="0"/>
              <a:t>υγρού </a:t>
            </a:r>
            <a:r>
              <a:rPr lang="el-GR" sz="1600" i="1" dirty="0" smtClean="0"/>
              <a:t>πυρός από καταπέλτη.</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Ορθογώνιο"/>
          <p:cNvSpPr/>
          <p:nvPr/>
        </p:nvSpPr>
        <p:spPr>
          <a:xfrm>
            <a:off x="142844" y="5857892"/>
            <a:ext cx="8858280" cy="1077218"/>
          </a:xfrm>
          <a:prstGeom prst="rect">
            <a:avLst/>
          </a:prstGeom>
        </p:spPr>
        <p:txBody>
          <a:bodyPr wrap="square">
            <a:spAutoFit/>
          </a:bodyPr>
          <a:lstStyle/>
          <a:p>
            <a:pPr algn="ctr"/>
            <a:r>
              <a:rPr lang="el-GR" sz="1600" i="1" dirty="0" smtClean="0"/>
              <a:t>Μικρογραφία χειρογράφου παρουσιάζει τη χειρωνακτική χρήση του υγρού πυρός κατά τη διάρκεια πολιορκίας. Από πολιορκητικό πύργο εξοπλισμένο με γέφυρα στοχεύει τους υπερασπιστές των τειχών.</a:t>
            </a:r>
          </a:p>
          <a:p>
            <a:pPr algn="ctr"/>
            <a:r>
              <a:rPr lang="el-GR" sz="1600" i="1" dirty="0" smtClean="0"/>
              <a:t> Από το βυζαντινό στρατιωτικό εγχειρίδιο</a:t>
            </a:r>
            <a:r>
              <a:rPr lang="en-US" sz="1600" i="1" dirty="0" smtClean="0"/>
              <a:t> Codex Vaticanus Graecus</a:t>
            </a:r>
            <a:r>
              <a:rPr lang="el-GR" sz="1600" i="1" dirty="0" smtClean="0"/>
              <a:t> αρ. 1605, του 11</a:t>
            </a:r>
            <a:r>
              <a:rPr lang="el-GR" sz="1600" i="1" baseline="30000" dirty="0" smtClean="0"/>
              <a:t>ου</a:t>
            </a:r>
            <a:r>
              <a:rPr lang="el-GR" sz="1600" i="1" dirty="0" smtClean="0"/>
              <a:t> αι</a:t>
            </a:r>
            <a:r>
              <a:rPr lang="en-US" sz="1600" i="1" dirty="0" smtClean="0"/>
              <a:t>.</a:t>
            </a:r>
            <a:r>
              <a:rPr lang="el-GR" sz="1600" i="1" dirty="0" smtClean="0"/>
              <a:t> </a:t>
            </a:r>
          </a:p>
          <a:p>
            <a:pPr algn="ctr"/>
            <a:r>
              <a:rPr lang="el-GR" sz="1600" i="1" dirty="0" smtClean="0"/>
              <a:t>Αποστολική Βιβλιοθήκη Βατικανού</a:t>
            </a:r>
            <a:endParaRPr lang="el-GR" sz="1600" i="1" dirty="0"/>
          </a:p>
        </p:txBody>
      </p:sp>
      <p:pic>
        <p:nvPicPr>
          <p:cNvPr id="8194" name="Picture 2" descr="http://warfare.6te.net/11/img/Byzantine-Parangelmata_Poliorcetica_by_Hero-Vat_gr_1605-f36r-Greek_Fire.jpg"/>
          <p:cNvPicPr>
            <a:picLocks noChangeAspect="1" noChangeArrowheads="1"/>
          </p:cNvPicPr>
          <p:nvPr/>
        </p:nvPicPr>
        <p:blipFill>
          <a:blip r:embed="rId2"/>
          <a:srcRect/>
          <a:stretch>
            <a:fillRect/>
          </a:stretch>
        </p:blipFill>
        <p:spPr bwMode="auto">
          <a:xfrm>
            <a:off x="642909" y="142852"/>
            <a:ext cx="7904009" cy="571504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6143636" y="285728"/>
            <a:ext cx="2714644" cy="6165790"/>
          </a:xfrm>
          <a:prstGeom prst="rect">
            <a:avLst/>
          </a:prstGeom>
        </p:spPr>
        <p:txBody>
          <a:bodyPr wrap="square">
            <a:spAutoFit/>
          </a:bodyPr>
          <a:lstStyle/>
          <a:p>
            <a:pPr algn="ctr"/>
            <a:r>
              <a:rPr lang="el-GR" sz="1600" i="1" u="sng" dirty="0" smtClean="0">
                <a:solidFill>
                  <a:schemeClr val="accent6">
                    <a:lumMod val="75000"/>
                  </a:schemeClr>
                </a:solidFill>
              </a:rPr>
              <a:t>Η διατήρηση του μυστικού</a:t>
            </a:r>
          </a:p>
          <a:p>
            <a:pPr algn="ctr"/>
            <a:endParaRPr lang="el-GR" sz="1600" i="1" dirty="0" smtClean="0"/>
          </a:p>
          <a:p>
            <a:pPr algn="ctr"/>
            <a:r>
              <a:rPr lang="el-GR" sz="1600" i="1" dirty="0" smtClean="0"/>
              <a:t>Οι διάφοροι χειριστές και τεχνίτες του συστήματος είχαν κατά πάσα πιθανότητα γνώση μόνο ενός επιμέρους εξαρτήματος, εξασφαλίζοντας ότι κανένας εχθρός δεν θα μπορούσε με μιας να αποκτήσει πλήρη γνώση του.</a:t>
            </a:r>
          </a:p>
          <a:p>
            <a:pPr algn="ctr"/>
            <a:endParaRPr lang="el-GR" sz="1600" i="1" baseline="30000" dirty="0" smtClean="0"/>
          </a:p>
          <a:p>
            <a:pPr algn="ctr"/>
            <a:r>
              <a:rPr lang="el-GR" sz="1600" i="1" dirty="0" smtClean="0"/>
              <a:t>Οι στρατιώτες πριν την εκτόξευση συνέθεταν τα υλικά, αλλά κανείς δε γνώριζε μόνος του ολόκληρη τη συνταγή.</a:t>
            </a:r>
          </a:p>
          <a:p>
            <a:pPr algn="ctr"/>
            <a:endParaRPr lang="el-GR" sz="1600" i="1" dirty="0" smtClean="0"/>
          </a:p>
          <a:p>
            <a:pPr algn="ctr"/>
            <a:r>
              <a:rPr lang="el-GR" sz="1600" i="1" dirty="0" smtClean="0">
                <a:solidFill>
                  <a:schemeClr val="tx2">
                    <a:lumMod val="75000"/>
                  </a:schemeClr>
                </a:solidFill>
              </a:rPr>
              <a:t>Έτσι εξηγείται πως όταν το 814 οι Βούλγαροι πήραν τις πόλεις Μεσημβρία και Δεβελτό και βρήκαν εκεί 36 σίφωνες και ποσότητες της εμπρηστικής ουσίας,</a:t>
            </a:r>
            <a:r>
              <a:rPr lang="el-GR" sz="1600" i="1" baseline="30000" dirty="0" smtClean="0">
                <a:solidFill>
                  <a:schemeClr val="tx2">
                    <a:lumMod val="75000"/>
                  </a:schemeClr>
                </a:solidFill>
              </a:rPr>
              <a:t> </a:t>
            </a:r>
            <a:r>
              <a:rPr lang="el-GR" sz="1600" i="1" dirty="0" smtClean="0">
                <a:solidFill>
                  <a:schemeClr val="tx2">
                    <a:lumMod val="75000"/>
                  </a:schemeClr>
                </a:solidFill>
              </a:rPr>
              <a:t>στάθηκαν ανίκανοι να τα χρησιμοποιήσουν</a:t>
            </a:r>
            <a:r>
              <a:rPr lang="el-GR" sz="1600" i="1" dirty="0" smtClean="0"/>
              <a:t>.</a:t>
            </a:r>
            <a:endParaRPr lang="el-GR" sz="1600" i="1" dirty="0"/>
          </a:p>
        </p:txBody>
      </p:sp>
      <p:pic>
        <p:nvPicPr>
          <p:cNvPr id="3" name="Picture 2" descr="undefined"/>
          <p:cNvPicPr>
            <a:picLocks noChangeAspect="1" noChangeArrowheads="1"/>
          </p:cNvPicPr>
          <p:nvPr/>
        </p:nvPicPr>
        <p:blipFill>
          <a:blip r:embed="rId2"/>
          <a:srcRect/>
          <a:stretch>
            <a:fillRect/>
          </a:stretch>
        </p:blipFill>
        <p:spPr bwMode="auto">
          <a:xfrm>
            <a:off x="214282" y="714356"/>
            <a:ext cx="5688941" cy="4811155"/>
          </a:xfrm>
          <a:prstGeom prst="rect">
            <a:avLst/>
          </a:prstGeom>
          <a:noFill/>
        </p:spPr>
      </p:pic>
      <p:sp>
        <p:nvSpPr>
          <p:cNvPr id="4" name="3 - Ορθογώνιο"/>
          <p:cNvSpPr/>
          <p:nvPr/>
        </p:nvSpPr>
        <p:spPr>
          <a:xfrm>
            <a:off x="214282" y="5643578"/>
            <a:ext cx="5715040" cy="1077218"/>
          </a:xfrm>
          <a:prstGeom prst="rect">
            <a:avLst/>
          </a:prstGeom>
        </p:spPr>
        <p:txBody>
          <a:bodyPr wrap="square">
            <a:spAutoFit/>
          </a:bodyPr>
          <a:lstStyle/>
          <a:p>
            <a:pPr algn="ctr"/>
            <a:r>
              <a:rPr lang="el-GR" sz="1600" i="1" dirty="0" smtClean="0"/>
              <a:t>Χειροσιφώνια που γεμίζονταν με υγρό πυρ. </a:t>
            </a:r>
          </a:p>
          <a:p>
            <a:pPr algn="ctr"/>
            <a:r>
              <a:rPr lang="el-GR" sz="1600" i="1" dirty="0" smtClean="0"/>
              <a:t>10</a:t>
            </a:r>
            <a:r>
              <a:rPr lang="el-GR" sz="1600" i="1" baseline="30000" dirty="0" smtClean="0"/>
              <a:t>Ος</a:t>
            </a:r>
            <a:r>
              <a:rPr lang="el-GR" sz="1600" i="1" dirty="0" smtClean="0"/>
              <a:t> και 12</a:t>
            </a:r>
            <a:r>
              <a:rPr lang="el-GR" sz="1600" i="1" baseline="30000" dirty="0" smtClean="0"/>
              <a:t>Ος</a:t>
            </a:r>
            <a:r>
              <a:rPr lang="el-GR" sz="1600" i="1" dirty="0" smtClean="0"/>
              <a:t> αι.</a:t>
            </a:r>
          </a:p>
          <a:p>
            <a:pPr algn="ctr"/>
            <a:r>
              <a:rPr lang="el-GR" sz="1600" i="1" dirty="0" smtClean="0"/>
              <a:t>Βρέθηκαν στο Φρούριο των Χανίων.</a:t>
            </a:r>
          </a:p>
          <a:p>
            <a:pPr algn="ctr"/>
            <a:r>
              <a:rPr lang="el-GR" sz="1600" i="1" dirty="0" smtClean="0"/>
              <a:t>Εκτίθενται στο  Εθνικό και Ιστορικό Μουσείο στην Αθήνα.</a:t>
            </a:r>
            <a:endParaRPr lang="el-GR" sz="1600" i="1" dirty="0"/>
          </a:p>
        </p:txBody>
      </p:sp>
      <p:sp>
        <p:nvSpPr>
          <p:cNvPr id="5" name="4 - Ορθογώνιο"/>
          <p:cNvSpPr/>
          <p:nvPr/>
        </p:nvSpPr>
        <p:spPr>
          <a:xfrm>
            <a:off x="2285984" y="214290"/>
            <a:ext cx="1354025" cy="338554"/>
          </a:xfrm>
          <a:prstGeom prst="rect">
            <a:avLst/>
          </a:prstGeom>
        </p:spPr>
        <p:txBody>
          <a:bodyPr wrap="none">
            <a:spAutoFit/>
          </a:bodyPr>
          <a:lstStyle/>
          <a:p>
            <a:pPr algn="ctr"/>
            <a:r>
              <a:rPr lang="el-GR" sz="1600" i="1" u="sng" dirty="0" smtClean="0">
                <a:solidFill>
                  <a:schemeClr val="accent6">
                    <a:lumMod val="75000"/>
                  </a:schemeClr>
                </a:solidFill>
              </a:rPr>
              <a:t>Χειροσιφώνια</a:t>
            </a:r>
            <a:endParaRPr lang="el-GR" sz="1600" u="sng"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142844" y="214290"/>
            <a:ext cx="8643998" cy="5016758"/>
          </a:xfrm>
          <a:prstGeom prst="rect">
            <a:avLst/>
          </a:prstGeom>
        </p:spPr>
        <p:txBody>
          <a:bodyPr wrap="square">
            <a:spAutoFit/>
          </a:bodyPr>
          <a:lstStyle/>
          <a:p>
            <a:pPr algn="ctr"/>
            <a:r>
              <a:rPr lang="el-GR" sz="1600" i="1" u="sng" dirty="0" smtClean="0">
                <a:solidFill>
                  <a:schemeClr val="accent6">
                    <a:lumMod val="75000"/>
                  </a:schemeClr>
                </a:solidFill>
              </a:rPr>
              <a:t>Τα μειονεκτήματα</a:t>
            </a:r>
          </a:p>
          <a:p>
            <a:pPr algn="ctr"/>
            <a:endParaRPr lang="el-GR" sz="1600" i="1" u="sng" dirty="0" smtClean="0">
              <a:solidFill>
                <a:schemeClr val="accent6">
                  <a:lumMod val="75000"/>
                </a:schemeClr>
              </a:solidFill>
            </a:endParaRPr>
          </a:p>
          <a:p>
            <a:pPr algn="ctr"/>
            <a:r>
              <a:rPr lang="el-GR" sz="1600" i="1" dirty="0" smtClean="0"/>
              <a:t>Παρόλο που το υγρό πυρ ήταν όντως πανίσχυρο, είχε κάποια σημαντικά μειονεκτήματα: </a:t>
            </a:r>
          </a:p>
          <a:p>
            <a:pPr algn="ctr"/>
            <a:endParaRPr lang="el-GR" sz="1600" i="1" dirty="0" smtClean="0"/>
          </a:p>
          <a:p>
            <a:pPr algn="ctr">
              <a:buFontTx/>
              <a:buChar char="-"/>
            </a:pPr>
            <a:r>
              <a:rPr lang="el-GR" sz="1600" i="1" dirty="0" smtClean="0"/>
              <a:t> ο σίφωνας απ' όπου εκτοξευόταν είχε περιορισμένη εμβέλεια</a:t>
            </a:r>
          </a:p>
          <a:p>
            <a:pPr algn="ctr">
              <a:buFontTx/>
              <a:buChar char="-"/>
            </a:pPr>
            <a:endParaRPr lang="el-GR" sz="1600" i="1" dirty="0" smtClean="0"/>
          </a:p>
          <a:p>
            <a:pPr algn="ctr">
              <a:buFontTx/>
              <a:buChar char="-"/>
            </a:pPr>
            <a:r>
              <a:rPr lang="el-GR" sz="1600" i="1" dirty="0" smtClean="0"/>
              <a:t> για την ασφάλεια των πλοίων μπορούσε να χρησιμοποιηθεί μόνο σε σχετικά ήρεμη θάλασσα </a:t>
            </a:r>
          </a:p>
          <a:p>
            <a:pPr algn="ctr">
              <a:buFontTx/>
              <a:buChar char="-"/>
            </a:pPr>
            <a:r>
              <a:rPr lang="el-GR" sz="1600" i="1" dirty="0" smtClean="0"/>
              <a:t>ποτέ προσήνεμα (=προς τη μεριά που φυσάει ο άνεμος). </a:t>
            </a:r>
          </a:p>
          <a:p>
            <a:pPr algn="ctr">
              <a:buFontTx/>
              <a:buChar char="-"/>
            </a:pPr>
            <a:endParaRPr lang="el-GR" sz="1600" i="1" dirty="0" smtClean="0"/>
          </a:p>
          <a:p>
            <a:pPr algn="ctr"/>
            <a:r>
              <a:rPr lang="el-GR" sz="1600" i="1" dirty="0" smtClean="0"/>
              <a:t>Επίσης υπήρχαν ορισμένοι </a:t>
            </a:r>
            <a:r>
              <a:rPr lang="el-GR" sz="1600" i="1" u="sng" dirty="0" smtClean="0">
                <a:solidFill>
                  <a:schemeClr val="accent6">
                    <a:lumMod val="75000"/>
                  </a:schemeClr>
                </a:solidFill>
              </a:rPr>
              <a:t>τρόποι για να σβήσει</a:t>
            </a:r>
            <a:r>
              <a:rPr lang="el-GR" sz="1600" i="1" dirty="0" smtClean="0"/>
              <a:t>, όπως να καλυφθεί με άμμο, ξύδι ή παλαιά ούρα.</a:t>
            </a:r>
            <a:r>
              <a:rPr lang="el-GR" sz="1600" dirty="0" smtClean="0"/>
              <a:t> </a:t>
            </a:r>
          </a:p>
          <a:p>
            <a:pPr algn="ctr"/>
            <a:endParaRPr lang="el-GR" sz="1600" i="1" dirty="0" smtClean="0"/>
          </a:p>
          <a:p>
            <a:pPr algn="ctr"/>
            <a:r>
              <a:rPr lang="el-GR" sz="1600" i="1" dirty="0" smtClean="0"/>
              <a:t>- οι Μουσουλμάνοι εχθροί της αυτοκρατορίας σταδιακά κατανοούσαν καλύτερα τα πλεονεκτήματα και τις αδυναμίες του</a:t>
            </a:r>
          </a:p>
          <a:p>
            <a:pPr algn="ctr"/>
            <a:endParaRPr lang="el-GR" sz="1600" i="1" dirty="0" smtClean="0"/>
          </a:p>
          <a:p>
            <a:pPr algn="ctr"/>
            <a:r>
              <a:rPr lang="el-GR" sz="1600" i="1" dirty="0" smtClean="0"/>
              <a:t>- προσάρμοσαν τη στρατηγική τους και έμαθαν να κρατούν την απαραίτητη απόσταση από τα βυζαντινά πλοία</a:t>
            </a:r>
          </a:p>
          <a:p>
            <a:pPr algn="ctr"/>
            <a:endParaRPr lang="el-GR" sz="1600" i="1" dirty="0" smtClean="0"/>
          </a:p>
          <a:p>
            <a:pPr algn="ctr"/>
            <a:r>
              <a:rPr lang="el-GR" sz="1600" i="1" dirty="0" smtClean="0"/>
              <a:t>- δημιούργησαν </a:t>
            </a:r>
            <a:r>
              <a:rPr lang="el-GR" sz="1600" i="1" dirty="0" smtClean="0">
                <a:solidFill>
                  <a:schemeClr val="accent6">
                    <a:lumMod val="75000"/>
                  </a:schemeClr>
                </a:solidFill>
              </a:rPr>
              <a:t>μεθόδους προστασίας για τα πλοία </a:t>
            </a:r>
            <a:r>
              <a:rPr lang="el-GR" sz="1600" i="1" dirty="0" smtClean="0"/>
              <a:t>τους, όπως για παράδειγμα καλύμματα από προβιές βουτηγμένες στο ξύδι.</a:t>
            </a:r>
          </a:p>
          <a:p>
            <a:pPr algn="ctr"/>
            <a:endParaRPr lang="el-GR" sz="1600" i="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2"/>
          <p:cNvPicPr>
            <a:picLocks noChangeAspect="1" noChangeArrowheads="1"/>
          </p:cNvPicPr>
          <p:nvPr/>
        </p:nvPicPr>
        <p:blipFill>
          <a:blip r:embed="rId2"/>
          <a:srcRect/>
          <a:stretch>
            <a:fillRect/>
          </a:stretch>
        </p:blipFill>
        <p:spPr bwMode="auto">
          <a:xfrm>
            <a:off x="0" y="0"/>
            <a:ext cx="9177964" cy="5000660"/>
          </a:xfrm>
          <a:prstGeom prst="rect">
            <a:avLst/>
          </a:prstGeom>
          <a:noFill/>
        </p:spPr>
      </p:pic>
      <p:sp>
        <p:nvSpPr>
          <p:cNvPr id="5" name="4 - Ορθογώνιο"/>
          <p:cNvSpPr/>
          <p:nvPr/>
        </p:nvSpPr>
        <p:spPr>
          <a:xfrm>
            <a:off x="2928926" y="5000636"/>
            <a:ext cx="3328925" cy="338554"/>
          </a:xfrm>
          <a:prstGeom prst="rect">
            <a:avLst/>
          </a:prstGeom>
        </p:spPr>
        <p:txBody>
          <a:bodyPr wrap="none">
            <a:spAutoFit/>
          </a:bodyPr>
          <a:lstStyle/>
          <a:p>
            <a:r>
              <a:rPr lang="el-GR" sz="1600" i="1" dirty="0" smtClean="0"/>
              <a:t>Η Βυζαντινή Αυτοκρατορία το 600 μ.Χ</a:t>
            </a:r>
            <a:endParaRPr lang="el-GR" sz="1600" i="1" dirty="0"/>
          </a:p>
        </p:txBody>
      </p:sp>
      <p:sp>
        <p:nvSpPr>
          <p:cNvPr id="6" name="5 - Ορθογώνιο"/>
          <p:cNvSpPr/>
          <p:nvPr/>
        </p:nvSpPr>
        <p:spPr>
          <a:xfrm>
            <a:off x="214282" y="5534561"/>
            <a:ext cx="8715436" cy="1323439"/>
          </a:xfrm>
          <a:prstGeom prst="rect">
            <a:avLst/>
          </a:prstGeom>
        </p:spPr>
        <p:txBody>
          <a:bodyPr wrap="square">
            <a:spAutoFit/>
          </a:bodyPr>
          <a:lstStyle/>
          <a:p>
            <a:pPr algn="ctr"/>
            <a:r>
              <a:rPr lang="el-GR" sz="1600" i="1" dirty="0" smtClean="0"/>
              <a:t>Το κράτος υφίσταται πολύ βαριές εδαφικές απώλειες και το έτος 642, με την αποχώρηση του στόλου της Ανατολικής Ρωμαϊκής Αυτοκρατορίας από την Αλεξάνδρεια, οριστικοποιείται η απώλεια των πέρα από τη Μικρά Ασία ανατολικών επαρχιών, της ελληνιστικής Ανατολής, κάτω από την πίεση της κατακτητικής ορμής των Αράβων που αποσπούν τη Συρία, την Παλαιστίνη, την Αίγυπτο και τις βορειοαφρικανικές περιοχές της αυτοκρατορίας.</a:t>
            </a:r>
            <a:endParaRPr lang="el-GR" sz="1600" i="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Ορθογώνιο"/>
          <p:cNvSpPr/>
          <p:nvPr/>
        </p:nvSpPr>
        <p:spPr>
          <a:xfrm>
            <a:off x="571472" y="5929330"/>
            <a:ext cx="8143932" cy="338554"/>
          </a:xfrm>
          <a:prstGeom prst="rect">
            <a:avLst/>
          </a:prstGeom>
        </p:spPr>
        <p:txBody>
          <a:bodyPr wrap="square">
            <a:spAutoFit/>
          </a:bodyPr>
          <a:lstStyle/>
          <a:p>
            <a:pPr algn="ctr"/>
            <a:r>
              <a:rPr lang="el-GR" sz="1600" i="1" dirty="0" smtClean="0"/>
              <a:t>Η έκταση της Βυζαντινής αυτοκρατορίας σε ολόκληρη την ιστορία της</a:t>
            </a:r>
            <a:endParaRPr lang="el-GR" sz="1600" i="1" dirty="0"/>
          </a:p>
        </p:txBody>
      </p:sp>
      <p:pic>
        <p:nvPicPr>
          <p:cNvPr id="52232" name="Picture 8" descr="https://upload.wikimedia.org/wikipedia/commons/3/3f/4KBYZ.gif"/>
          <p:cNvPicPr>
            <a:picLocks noChangeAspect="1" noChangeArrowheads="1" noCrop="1"/>
          </p:cNvPicPr>
          <p:nvPr/>
        </p:nvPicPr>
        <p:blipFill>
          <a:blip r:embed="rId2"/>
          <a:srcRect/>
          <a:stretch>
            <a:fillRect/>
          </a:stretch>
        </p:blipFill>
        <p:spPr bwMode="auto">
          <a:xfrm>
            <a:off x="-64" y="428604"/>
            <a:ext cx="9144064" cy="5143536"/>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Αποτέλεσμα εικόνας για ΑΡΑΒΙΚΕς ΚΑΤΑΚΤΗΣΕΙς ΕΩς ΤΟ 750"/>
          <p:cNvPicPr>
            <a:picLocks noChangeAspect="1" noChangeArrowheads="1"/>
          </p:cNvPicPr>
          <p:nvPr/>
        </p:nvPicPr>
        <p:blipFill>
          <a:blip r:embed="rId2"/>
          <a:srcRect/>
          <a:stretch>
            <a:fillRect/>
          </a:stretch>
        </p:blipFill>
        <p:spPr bwMode="auto">
          <a:xfrm>
            <a:off x="357158" y="714356"/>
            <a:ext cx="8456453" cy="4929222"/>
          </a:xfrm>
          <a:prstGeom prst="rect">
            <a:avLst/>
          </a:prstGeom>
          <a:noFill/>
        </p:spPr>
      </p:pic>
      <p:sp>
        <p:nvSpPr>
          <p:cNvPr id="3" name="2 - Ορθογώνιο"/>
          <p:cNvSpPr/>
          <p:nvPr/>
        </p:nvSpPr>
        <p:spPr>
          <a:xfrm>
            <a:off x="571472" y="5929330"/>
            <a:ext cx="8143932" cy="338554"/>
          </a:xfrm>
          <a:prstGeom prst="rect">
            <a:avLst/>
          </a:prstGeom>
        </p:spPr>
        <p:txBody>
          <a:bodyPr wrap="square">
            <a:spAutoFit/>
          </a:bodyPr>
          <a:lstStyle/>
          <a:p>
            <a:pPr algn="ctr"/>
            <a:r>
              <a:rPr lang="el-GR" sz="1600" i="1" dirty="0" smtClean="0"/>
              <a:t>Η επέκταση των Αράβων</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upload.wikimedia.org/wikipedia/commons/thumb/f/f7/Greekfire-madridskylitzes1.jpg/1280px-Greekfire-madridskylitzes1.jpg"/>
          <p:cNvPicPr>
            <a:picLocks noChangeAspect="1" noChangeArrowheads="1"/>
          </p:cNvPicPr>
          <p:nvPr/>
        </p:nvPicPr>
        <p:blipFill>
          <a:blip r:embed="rId2"/>
          <a:srcRect b="3963"/>
          <a:stretch>
            <a:fillRect/>
          </a:stretch>
        </p:blipFill>
        <p:spPr bwMode="auto">
          <a:xfrm>
            <a:off x="0" y="0"/>
            <a:ext cx="9144000" cy="4500570"/>
          </a:xfrm>
          <a:prstGeom prst="rect">
            <a:avLst/>
          </a:prstGeom>
          <a:noFill/>
        </p:spPr>
      </p:pic>
      <p:sp>
        <p:nvSpPr>
          <p:cNvPr id="6" name="5 - Ορθογώνιο"/>
          <p:cNvSpPr/>
          <p:nvPr/>
        </p:nvSpPr>
        <p:spPr>
          <a:xfrm>
            <a:off x="0" y="4549676"/>
            <a:ext cx="9144000" cy="2308324"/>
          </a:xfrm>
          <a:prstGeom prst="rect">
            <a:avLst/>
          </a:prstGeom>
        </p:spPr>
        <p:txBody>
          <a:bodyPr wrap="square">
            <a:spAutoFit/>
          </a:bodyPr>
          <a:lstStyle/>
          <a:p>
            <a:pPr algn="ctr"/>
            <a:r>
              <a:rPr lang="en-US" sz="1600" i="1" dirty="0" smtClean="0">
                <a:solidFill>
                  <a:srgbClr val="C00000"/>
                </a:solidFill>
              </a:rPr>
              <a:t>‘’</a:t>
            </a:r>
            <a:r>
              <a:rPr lang="el-GR" sz="1600" i="1" dirty="0" smtClean="0">
                <a:solidFill>
                  <a:srgbClr val="C00000"/>
                </a:solidFill>
              </a:rPr>
              <a:t>Στόλος Ρωμαίων πυρπολῶν τὸν τῶν ἐναντίων στόλον</a:t>
            </a:r>
            <a:r>
              <a:rPr lang="en-US" sz="1600" i="1" dirty="0" smtClean="0">
                <a:solidFill>
                  <a:srgbClr val="C00000"/>
                </a:solidFill>
              </a:rPr>
              <a:t>’’</a:t>
            </a:r>
            <a:r>
              <a:rPr lang="el-GR" sz="1600" i="1" dirty="0" smtClean="0">
                <a:solidFill>
                  <a:srgbClr val="C00000"/>
                </a:solidFill>
              </a:rPr>
              <a:t> </a:t>
            </a:r>
          </a:p>
          <a:p>
            <a:pPr algn="ctr"/>
            <a:r>
              <a:rPr lang="el-GR" sz="1600" i="1" dirty="0" smtClean="0"/>
              <a:t>Μικρογραφία από το εικονογραφημένο χειρόγραφο του Ιωάννη Σκυλίτζη </a:t>
            </a:r>
            <a:r>
              <a:rPr lang="el-GR" sz="1600" i="1" dirty="0" smtClean="0">
                <a:solidFill>
                  <a:srgbClr val="C00000"/>
                </a:solidFill>
              </a:rPr>
              <a:t>‘’Σύνοψις Ιστοριών’’</a:t>
            </a:r>
          </a:p>
          <a:p>
            <a:pPr algn="ctr"/>
            <a:r>
              <a:rPr lang="el-GR" sz="1600" i="1" dirty="0" smtClean="0"/>
              <a:t>(</a:t>
            </a:r>
            <a:r>
              <a:rPr lang="en-US" sz="1600" dirty="0" smtClean="0"/>
              <a:t> </a:t>
            </a:r>
            <a:r>
              <a:rPr lang="en-US" sz="1600" i="1" dirty="0" smtClean="0"/>
              <a:t>Codex Græcus Matritensis Ioannis Skyllitzes</a:t>
            </a:r>
            <a:r>
              <a:rPr lang="el-GR" sz="1600" i="1" dirty="0" smtClean="0"/>
              <a:t>)</a:t>
            </a:r>
            <a:r>
              <a:rPr lang="el-GR" sz="1600" dirty="0" smtClean="0"/>
              <a:t> </a:t>
            </a:r>
          </a:p>
          <a:p>
            <a:pPr algn="ctr"/>
            <a:r>
              <a:rPr lang="el-GR" sz="1600" i="1" dirty="0" smtClean="0"/>
              <a:t>Το παρόν χρονολογείται στα 1150-1175 , δημιουργήθηκε στη Σικελία </a:t>
            </a:r>
          </a:p>
          <a:p>
            <a:pPr algn="ctr"/>
            <a:r>
              <a:rPr lang="el-GR" sz="1600" i="1" dirty="0" smtClean="0"/>
              <a:t>και είναι αντίγραφο του πρωτοτύπου που δημιουργήθηκε περίπου το 1070.</a:t>
            </a:r>
          </a:p>
          <a:p>
            <a:pPr algn="ctr"/>
            <a:r>
              <a:rPr lang="el-GR" sz="1600" i="1" dirty="0" smtClean="0">
                <a:solidFill>
                  <a:srgbClr val="C00000"/>
                </a:solidFill>
              </a:rPr>
              <a:t>Εθνική Βιβλιοθήκη Ισπανίας, Μαδρίτη</a:t>
            </a:r>
          </a:p>
          <a:p>
            <a:pPr algn="ctr"/>
            <a:r>
              <a:rPr lang="el-GR" sz="1600" i="1" dirty="0" smtClean="0"/>
              <a:t>Πιθανά εικονίζει τους Βυζαντινούς να αποκρούουν την  εξέγερση του Θωμά του Σλάβου το 821</a:t>
            </a:r>
          </a:p>
          <a:p>
            <a:pPr algn="ctr"/>
            <a:r>
              <a:rPr lang="el-GR" sz="1600" i="1" dirty="0" smtClean="0"/>
              <a:t>(= αντίδραση του θεματικού στρατού της Μικράς Ασίας υπό τον Θωμά, όταν πήρε τον θρόνο ο Μιχαήλ Β’, λόγω της συμπάθειάς τους στον Λέοντα Ε’.)</a:t>
            </a:r>
            <a:endParaRPr lang="el-GR" sz="1600" i="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357158" y="285728"/>
            <a:ext cx="8358246" cy="6740307"/>
          </a:xfrm>
          <a:prstGeom prst="rect">
            <a:avLst/>
          </a:prstGeom>
        </p:spPr>
        <p:txBody>
          <a:bodyPr wrap="square">
            <a:spAutoFit/>
          </a:bodyPr>
          <a:lstStyle/>
          <a:p>
            <a:pPr algn="ctr"/>
            <a:r>
              <a:rPr lang="el-GR" sz="1600" i="1" u="sng" dirty="0" smtClean="0">
                <a:solidFill>
                  <a:schemeClr val="accent6">
                    <a:lumMod val="75000"/>
                  </a:schemeClr>
                </a:solidFill>
              </a:rPr>
              <a:t>Ο δημιουργός του χειρογράφου</a:t>
            </a:r>
          </a:p>
          <a:p>
            <a:pPr algn="ctr"/>
            <a:endParaRPr lang="el-GR" sz="1600" i="1" dirty="0" smtClean="0"/>
          </a:p>
          <a:p>
            <a:pPr algn="ctr"/>
            <a:r>
              <a:rPr lang="el-GR" sz="1600" i="1" dirty="0" smtClean="0"/>
              <a:t>Ο Σκυλίτζης ήταν </a:t>
            </a:r>
            <a:r>
              <a:rPr lang="el-GR" sz="1600" i="1" u="sng" dirty="0" smtClean="0"/>
              <a:t>κουροπαλάτη</a:t>
            </a:r>
            <a:r>
              <a:rPr lang="el-GR" sz="1600" i="1" dirty="0" smtClean="0"/>
              <a:t>ς (= αξιωματούχος υπεύθυνος για τη διαχείριση του παλατιού) και </a:t>
            </a:r>
            <a:r>
              <a:rPr lang="el-GR" sz="1600" i="1" u="sng" dirty="0" smtClean="0"/>
              <a:t>μέγας δρουγγάριος της βίγλας </a:t>
            </a:r>
            <a:r>
              <a:rPr lang="el-GR" sz="1600" i="1" dirty="0" smtClean="0"/>
              <a:t>(= αρχηγός της ανακτορικής φρουράς, κατά τη μεσοβυζαντινή περίοδο).</a:t>
            </a:r>
          </a:p>
          <a:p>
            <a:pPr algn="ctr"/>
            <a:endParaRPr lang="el-GR" sz="1600" i="1" dirty="0" smtClean="0"/>
          </a:p>
          <a:p>
            <a:pPr algn="ctr"/>
            <a:r>
              <a:rPr lang="el-GR" sz="1600" i="1" u="sng" dirty="0" smtClean="0">
                <a:solidFill>
                  <a:schemeClr val="accent6">
                    <a:lumMod val="75000"/>
                  </a:schemeClr>
                </a:solidFill>
              </a:rPr>
              <a:t>Το έργο του</a:t>
            </a:r>
          </a:p>
          <a:p>
            <a:pPr algn="ctr"/>
            <a:endParaRPr lang="el-GR" sz="1600" i="1" dirty="0" smtClean="0"/>
          </a:p>
          <a:p>
            <a:pPr algn="ctr"/>
            <a:r>
              <a:rPr lang="el-GR" sz="1600" i="1" dirty="0" smtClean="0"/>
              <a:t>Στο έργο του αναφέρεται σε γεγονότα του 9</a:t>
            </a:r>
            <a:r>
              <a:rPr lang="el-GR" sz="1600" i="1" baseline="30000" dirty="0" smtClean="0"/>
              <a:t>ου</a:t>
            </a:r>
            <a:r>
              <a:rPr lang="el-GR" sz="1600" i="1" dirty="0" smtClean="0"/>
              <a:t> και του 10</a:t>
            </a:r>
            <a:r>
              <a:rPr lang="el-GR" sz="1600" i="1" baseline="30000" dirty="0" smtClean="0"/>
              <a:t>ου</a:t>
            </a:r>
            <a:r>
              <a:rPr lang="el-GR" sz="1600" i="1" dirty="0" smtClean="0"/>
              <a:t> αι. και παρουσιάζει τη χρονική περίοδο από το θάνατο του αυτοκράτορα Νικηφόρου Α' (811) έως και την ενθρόνιση του Ισαάκιου Κομνηνού (1057). Θεωρείται συνέχεια της ‘’Χρονογραφίας’’ του Θεοφάνη.</a:t>
            </a:r>
          </a:p>
          <a:p>
            <a:pPr algn="ctr"/>
            <a:endParaRPr lang="el-GR" sz="1600" i="1" dirty="0" smtClean="0"/>
          </a:p>
          <a:p>
            <a:pPr algn="ctr"/>
            <a:r>
              <a:rPr lang="el-GR" sz="1600" i="1" dirty="0" smtClean="0"/>
              <a:t>Θίγει τη δεύτερη φάση της εικονομαχίας, όλη η ιστορία της δυναστείας του Αμορίου </a:t>
            </a:r>
          </a:p>
          <a:p>
            <a:pPr algn="ctr"/>
            <a:r>
              <a:rPr lang="el-GR" sz="1600" i="1" dirty="0" smtClean="0"/>
              <a:t>και τη διοίκηση της βυζαντινής αυτοκρατορίας από τη Μακεδονική δυναστεία</a:t>
            </a:r>
            <a:r>
              <a:rPr lang="el-GR" sz="1600" dirty="0" smtClean="0"/>
              <a:t>. </a:t>
            </a:r>
          </a:p>
          <a:p>
            <a:pPr algn="ctr"/>
            <a:endParaRPr lang="el-GR" sz="1600" dirty="0" smtClean="0"/>
          </a:p>
          <a:p>
            <a:pPr algn="ctr"/>
            <a:r>
              <a:rPr lang="el-GR" sz="1600" i="1" dirty="0" smtClean="0"/>
              <a:t>Περιέχει 574 μικρογραφίες (100 ακόμη θεωρούνται χαμένες). </a:t>
            </a:r>
          </a:p>
          <a:p>
            <a:pPr algn="ctr"/>
            <a:r>
              <a:rPr lang="el-GR" sz="1600" i="1" dirty="0" smtClean="0"/>
              <a:t>Έχει χάσει σελίδες από το κέντρο και το τέλος του.</a:t>
            </a:r>
          </a:p>
          <a:p>
            <a:pPr algn="ctr"/>
            <a:endParaRPr lang="el-GR" sz="1600" i="1" dirty="0" smtClean="0"/>
          </a:p>
          <a:p>
            <a:pPr algn="ctr"/>
            <a:r>
              <a:rPr lang="el-GR" sz="1600" i="1" u="sng" dirty="0" smtClean="0">
                <a:solidFill>
                  <a:schemeClr val="accent6">
                    <a:lumMod val="75000"/>
                  </a:schemeClr>
                </a:solidFill>
              </a:rPr>
              <a:t>Αρετές του κειμένου </a:t>
            </a:r>
            <a:r>
              <a:rPr lang="el-GR" sz="1600" i="1" dirty="0" smtClean="0">
                <a:solidFill>
                  <a:schemeClr val="accent6">
                    <a:lumMod val="75000"/>
                  </a:schemeClr>
                </a:solidFill>
              </a:rPr>
              <a:t>: </a:t>
            </a:r>
          </a:p>
          <a:p>
            <a:pPr algn="ctr"/>
            <a:r>
              <a:rPr lang="el-GR" sz="1600" i="1" dirty="0" smtClean="0"/>
              <a:t>- κατανοητή γλώσσα</a:t>
            </a:r>
          </a:p>
          <a:p>
            <a:pPr algn="ctr"/>
            <a:r>
              <a:rPr lang="el-GR" sz="1600" i="1" dirty="0" smtClean="0"/>
              <a:t>- απλό ύφος</a:t>
            </a:r>
          </a:p>
          <a:p>
            <a:pPr algn="ctr"/>
            <a:r>
              <a:rPr lang="el-GR" sz="1600" i="1" dirty="0" smtClean="0"/>
              <a:t>- ευρύτητα και ποικιλία των πληροφοριών</a:t>
            </a:r>
          </a:p>
          <a:p>
            <a:pPr algn="ctr"/>
            <a:r>
              <a:rPr lang="el-GR" sz="1600" i="1" dirty="0" smtClean="0"/>
              <a:t>για την περίοδο 976-1057 παραδίδει πληροφορίες που καμία άλλη βυζαντινή πηγή δεν διασώζει</a:t>
            </a:r>
          </a:p>
          <a:p>
            <a:pPr algn="ctr"/>
            <a:r>
              <a:rPr lang="el-GR" sz="1600" i="1" dirty="0" smtClean="0"/>
              <a:t>και</a:t>
            </a:r>
          </a:p>
          <a:p>
            <a:pPr algn="ctr"/>
            <a:r>
              <a:rPr lang="el-GR" sz="1600" i="1" dirty="0" smtClean="0"/>
              <a:t>- </a:t>
            </a:r>
            <a:r>
              <a:rPr lang="el-GR" sz="1600" i="1" dirty="0" smtClean="0">
                <a:solidFill>
                  <a:srgbClr val="C00000"/>
                </a:solidFill>
              </a:rPr>
              <a:t>περιέχει τη μοναδική σωζόμενη απεικόνιση του υγρού πυρός.</a:t>
            </a:r>
          </a:p>
          <a:p>
            <a:pPr algn="ctr"/>
            <a:endParaRPr lang="el-GR" sz="1600" i="1" dirty="0" smtClean="0"/>
          </a:p>
          <a:p>
            <a:pPr algn="ctr"/>
            <a:endParaRPr lang="el-GR" sz="1600" i="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3714744" y="142852"/>
            <a:ext cx="1567610" cy="369332"/>
          </a:xfrm>
          <a:prstGeom prst="rect">
            <a:avLst/>
          </a:prstGeom>
        </p:spPr>
        <p:txBody>
          <a:bodyPr wrap="none">
            <a:spAutoFit/>
          </a:bodyPr>
          <a:lstStyle/>
          <a:p>
            <a:pPr algn="ctr"/>
            <a:r>
              <a:rPr lang="el-GR" i="1" u="sng" dirty="0" smtClean="0">
                <a:solidFill>
                  <a:schemeClr val="accent6">
                    <a:lumMod val="75000"/>
                  </a:schemeClr>
                </a:solidFill>
              </a:rPr>
              <a:t>Το χειρόγραφο</a:t>
            </a:r>
          </a:p>
        </p:txBody>
      </p:sp>
      <p:pic>
        <p:nvPicPr>
          <p:cNvPr id="3" name="Picture 4" descr="undefined"/>
          <p:cNvPicPr>
            <a:picLocks noChangeAspect="1" noChangeArrowheads="1"/>
          </p:cNvPicPr>
          <p:nvPr/>
        </p:nvPicPr>
        <p:blipFill>
          <a:blip r:embed="rId2"/>
          <a:srcRect/>
          <a:stretch>
            <a:fillRect/>
          </a:stretch>
        </p:blipFill>
        <p:spPr bwMode="auto">
          <a:xfrm>
            <a:off x="142844" y="642918"/>
            <a:ext cx="4109923" cy="5286388"/>
          </a:xfrm>
          <a:prstGeom prst="rect">
            <a:avLst/>
          </a:prstGeom>
          <a:noFill/>
        </p:spPr>
      </p:pic>
      <p:sp>
        <p:nvSpPr>
          <p:cNvPr id="4" name="3 - Ορθογώνιο"/>
          <p:cNvSpPr/>
          <p:nvPr/>
        </p:nvSpPr>
        <p:spPr>
          <a:xfrm>
            <a:off x="0" y="6027003"/>
            <a:ext cx="7000924" cy="830997"/>
          </a:xfrm>
          <a:prstGeom prst="rect">
            <a:avLst/>
          </a:prstGeom>
        </p:spPr>
        <p:txBody>
          <a:bodyPr wrap="square">
            <a:spAutoFit/>
          </a:bodyPr>
          <a:lstStyle/>
          <a:p>
            <a:pPr algn="ctr"/>
            <a:r>
              <a:rPr lang="el-GR" sz="1600" i="1" dirty="0" smtClean="0"/>
              <a:t>Το φύλο 109 του χειρογράφου</a:t>
            </a:r>
          </a:p>
          <a:p>
            <a:pPr algn="ctr"/>
            <a:r>
              <a:rPr lang="el-GR" sz="1600" i="1" dirty="0" smtClean="0"/>
              <a:t>Επάνω : Συνάντηση του Λέοντα του ΣΤ’ με βουλγαρική αντιπροσωπεία</a:t>
            </a:r>
          </a:p>
          <a:p>
            <a:pPr algn="ctr"/>
            <a:r>
              <a:rPr lang="el-GR" sz="1600" i="1" dirty="0" smtClean="0"/>
              <a:t>Κάτω : Οι Βούλγαροι καταδιώκουν τους Βυζαντινούς το 896 στο Βουλγαρόφυγο.</a:t>
            </a:r>
          </a:p>
        </p:txBody>
      </p:sp>
      <p:pic>
        <p:nvPicPr>
          <p:cNvPr id="5" name="Picture 2" descr="undefined"/>
          <p:cNvPicPr>
            <a:picLocks noChangeAspect="1" noChangeArrowheads="1"/>
          </p:cNvPicPr>
          <p:nvPr/>
        </p:nvPicPr>
        <p:blipFill>
          <a:blip r:embed="rId3"/>
          <a:srcRect/>
          <a:stretch>
            <a:fillRect/>
          </a:stretch>
        </p:blipFill>
        <p:spPr bwMode="auto">
          <a:xfrm>
            <a:off x="4572000" y="1214422"/>
            <a:ext cx="4351646" cy="2214578"/>
          </a:xfrm>
          <a:prstGeom prst="rect">
            <a:avLst/>
          </a:prstGeom>
          <a:noFill/>
        </p:spPr>
      </p:pic>
      <p:sp>
        <p:nvSpPr>
          <p:cNvPr id="6" name="5 - Ορθογώνιο"/>
          <p:cNvSpPr/>
          <p:nvPr/>
        </p:nvSpPr>
        <p:spPr>
          <a:xfrm>
            <a:off x="4643438" y="3500438"/>
            <a:ext cx="4317656" cy="1077218"/>
          </a:xfrm>
          <a:prstGeom prst="rect">
            <a:avLst/>
          </a:prstGeom>
        </p:spPr>
        <p:txBody>
          <a:bodyPr wrap="none">
            <a:spAutoFit/>
          </a:bodyPr>
          <a:lstStyle/>
          <a:p>
            <a:pPr algn="ctr"/>
            <a:r>
              <a:rPr lang="el-GR" sz="1600" i="1" dirty="0" smtClean="0"/>
              <a:t>‘’Η βάπτιση του Βόρη Α’ , Χάνου των Βουλγάρων</a:t>
            </a:r>
            <a:r>
              <a:rPr lang="el-GR" sz="1600" i="1" dirty="0" smtClean="0"/>
              <a:t>’’</a:t>
            </a:r>
          </a:p>
          <a:p>
            <a:pPr algn="ctr"/>
            <a:endParaRPr lang="el-GR" sz="1600" i="1" dirty="0" smtClean="0"/>
          </a:p>
          <a:p>
            <a:pPr algn="ctr"/>
            <a:r>
              <a:rPr lang="el-GR" sz="1600" i="1" dirty="0" smtClean="0">
                <a:solidFill>
                  <a:schemeClr val="tx2">
                    <a:lumMod val="75000"/>
                  </a:schemeClr>
                </a:solidFill>
              </a:rPr>
              <a:t>Πότε συμβαίνει το γεγονός αυτό ;</a:t>
            </a:r>
          </a:p>
          <a:p>
            <a:pPr algn="ctr"/>
            <a:r>
              <a:rPr lang="el-GR" sz="1600" i="1" dirty="0" smtClean="0">
                <a:solidFill>
                  <a:schemeClr val="tx2">
                    <a:lumMod val="75000"/>
                  </a:schemeClr>
                </a:solidFill>
              </a:rPr>
              <a:t>Τι σηματοδοτεί ;</a:t>
            </a:r>
            <a:endParaRPr lang="el-GR" sz="1600" i="1" dirty="0" smtClean="0">
              <a:solidFill>
                <a:schemeClr val="tx2">
                  <a:lumMod val="75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642910" y="571480"/>
            <a:ext cx="7722819" cy="5016758"/>
          </a:xfrm>
          <a:prstGeom prst="rect">
            <a:avLst/>
          </a:prstGeom>
        </p:spPr>
        <p:txBody>
          <a:bodyPr wrap="none">
            <a:spAutoFit/>
          </a:bodyPr>
          <a:lstStyle/>
          <a:p>
            <a:pPr algn="ctr"/>
            <a:r>
              <a:rPr lang="el-GR" sz="1600" i="1" u="sng" dirty="0" smtClean="0">
                <a:solidFill>
                  <a:schemeClr val="accent6">
                    <a:lumMod val="75000"/>
                  </a:schemeClr>
                </a:solidFill>
              </a:rPr>
              <a:t>Το όνομα του οπλικού συστήματος </a:t>
            </a:r>
          </a:p>
          <a:p>
            <a:pPr algn="ctr"/>
            <a:endParaRPr lang="el-GR" sz="1600" i="1" dirty="0" smtClean="0"/>
          </a:p>
          <a:p>
            <a:pPr algn="ctr"/>
            <a:endParaRPr lang="el-GR" sz="1600" i="1" dirty="0" smtClean="0"/>
          </a:p>
          <a:p>
            <a:pPr algn="ctr"/>
            <a:r>
              <a:rPr lang="el-GR" sz="1600" i="1" dirty="0" smtClean="0">
                <a:solidFill>
                  <a:schemeClr val="accent5">
                    <a:lumMod val="60000"/>
                    <a:lumOff val="40000"/>
                  </a:schemeClr>
                </a:solidFill>
              </a:rPr>
              <a:t>‘’Ελληνικόν πυρ’’  </a:t>
            </a:r>
            <a:r>
              <a:rPr lang="el-GR" sz="1600" i="1" dirty="0" smtClean="0"/>
              <a:t>: όρος που χρησιμοποιήθηκε σε πολλές γλώσσες μέχρι τις Σταυροφορίες</a:t>
            </a:r>
          </a:p>
          <a:p>
            <a:pPr algn="ctr"/>
            <a:endParaRPr lang="el-GR" sz="1600" i="1" dirty="0" smtClean="0"/>
          </a:p>
          <a:p>
            <a:pPr algn="ctr"/>
            <a:endParaRPr lang="el-GR" sz="1600" i="1" dirty="0" smtClean="0"/>
          </a:p>
          <a:p>
            <a:pPr algn="ctr"/>
            <a:endParaRPr lang="el-GR" sz="1600" i="1" dirty="0" smtClean="0"/>
          </a:p>
          <a:p>
            <a:pPr algn="ctr"/>
            <a:r>
              <a:rPr lang="el-GR" sz="1600" i="1" dirty="0" smtClean="0"/>
              <a:t>Όμως οι βυζαντινές πηγές το αναφέρουν ως : </a:t>
            </a:r>
          </a:p>
          <a:p>
            <a:pPr algn="ctr"/>
            <a:endParaRPr lang="el-GR" sz="1600" i="1" dirty="0" smtClean="0"/>
          </a:p>
          <a:p>
            <a:pPr algn="ctr"/>
            <a:r>
              <a:rPr lang="el-GR" sz="1600" i="1" dirty="0" smtClean="0">
                <a:solidFill>
                  <a:schemeClr val="accent5">
                    <a:lumMod val="60000"/>
                    <a:lumOff val="40000"/>
                  </a:schemeClr>
                </a:solidFill>
              </a:rPr>
              <a:t>πῦρ θαλάσσιον</a:t>
            </a:r>
          </a:p>
          <a:p>
            <a:pPr algn="ctr"/>
            <a:endParaRPr lang="el-GR" sz="1600" i="1" dirty="0" smtClean="0">
              <a:solidFill>
                <a:schemeClr val="accent5">
                  <a:lumMod val="60000"/>
                  <a:lumOff val="40000"/>
                </a:schemeClr>
              </a:solidFill>
            </a:endParaRPr>
          </a:p>
          <a:p>
            <a:pPr algn="ctr"/>
            <a:r>
              <a:rPr lang="el-GR" sz="1600" i="1" dirty="0" smtClean="0">
                <a:solidFill>
                  <a:schemeClr val="accent5">
                    <a:lumMod val="60000"/>
                    <a:lumOff val="40000"/>
                  </a:schemeClr>
                </a:solidFill>
              </a:rPr>
              <a:t>πῦρ ῥωμαϊκόν</a:t>
            </a:r>
          </a:p>
          <a:p>
            <a:pPr algn="ctr"/>
            <a:endParaRPr lang="el-GR" sz="1600" i="1" dirty="0" smtClean="0">
              <a:solidFill>
                <a:schemeClr val="accent5">
                  <a:lumMod val="60000"/>
                  <a:lumOff val="40000"/>
                </a:schemeClr>
              </a:solidFill>
            </a:endParaRPr>
          </a:p>
          <a:p>
            <a:pPr algn="ctr"/>
            <a:r>
              <a:rPr lang="el-GR" sz="1600" i="1" dirty="0" smtClean="0">
                <a:solidFill>
                  <a:schemeClr val="accent5">
                    <a:lumMod val="60000"/>
                    <a:lumOff val="40000"/>
                  </a:schemeClr>
                </a:solidFill>
              </a:rPr>
              <a:t>πολεμικὸν πῦρ</a:t>
            </a:r>
          </a:p>
          <a:p>
            <a:pPr algn="ctr"/>
            <a:endParaRPr lang="el-GR" sz="1600" i="1" dirty="0" smtClean="0">
              <a:solidFill>
                <a:schemeClr val="accent5">
                  <a:lumMod val="60000"/>
                  <a:lumOff val="40000"/>
                </a:schemeClr>
              </a:solidFill>
            </a:endParaRPr>
          </a:p>
          <a:p>
            <a:pPr algn="ctr"/>
            <a:r>
              <a:rPr lang="el-GR" sz="1600" i="1" dirty="0" smtClean="0">
                <a:solidFill>
                  <a:schemeClr val="accent5">
                    <a:lumMod val="60000"/>
                    <a:lumOff val="40000"/>
                  </a:schemeClr>
                </a:solidFill>
              </a:rPr>
              <a:t>ὑγρὸν πῦρ</a:t>
            </a:r>
          </a:p>
          <a:p>
            <a:pPr algn="ctr"/>
            <a:endParaRPr lang="el-GR" sz="1600" i="1" dirty="0" smtClean="0">
              <a:solidFill>
                <a:schemeClr val="accent5">
                  <a:lumMod val="60000"/>
                  <a:lumOff val="40000"/>
                </a:schemeClr>
              </a:solidFill>
            </a:endParaRPr>
          </a:p>
          <a:p>
            <a:pPr algn="ctr"/>
            <a:r>
              <a:rPr lang="el-GR" sz="1600" i="1" dirty="0" smtClean="0">
                <a:solidFill>
                  <a:schemeClr val="accent5">
                    <a:lumMod val="60000"/>
                    <a:lumOff val="40000"/>
                  </a:schemeClr>
                </a:solidFill>
              </a:rPr>
              <a:t>πῦρ κολλητικόν</a:t>
            </a:r>
          </a:p>
          <a:p>
            <a:pPr algn="ctr"/>
            <a:endParaRPr lang="el-GR" sz="1600" i="1" dirty="0" smtClean="0">
              <a:solidFill>
                <a:schemeClr val="accent5">
                  <a:lumMod val="60000"/>
                  <a:lumOff val="40000"/>
                </a:schemeClr>
              </a:solidFill>
            </a:endParaRPr>
          </a:p>
          <a:p>
            <a:pPr algn="ctr"/>
            <a:r>
              <a:rPr lang="el-GR" sz="1600" i="1" dirty="0" smtClean="0">
                <a:solidFill>
                  <a:schemeClr val="accent5">
                    <a:lumMod val="60000"/>
                    <a:lumOff val="40000"/>
                  </a:schemeClr>
                </a:solidFill>
              </a:rPr>
              <a:t>πῦρ σκευαστόν  </a:t>
            </a:r>
            <a:endParaRPr lang="el-GR" sz="1600" i="1" dirty="0">
              <a:solidFill>
                <a:schemeClr val="accent5">
                  <a:lumMod val="60000"/>
                  <a:lumOff val="40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undefined"/>
          <p:cNvPicPr>
            <a:picLocks noChangeAspect="1" noChangeArrowheads="1"/>
          </p:cNvPicPr>
          <p:nvPr/>
        </p:nvPicPr>
        <p:blipFill>
          <a:blip r:embed="rId2"/>
          <a:srcRect/>
          <a:stretch>
            <a:fillRect/>
          </a:stretch>
        </p:blipFill>
        <p:spPr bwMode="auto">
          <a:xfrm>
            <a:off x="785786" y="357166"/>
            <a:ext cx="7500990" cy="5208208"/>
          </a:xfrm>
          <a:prstGeom prst="rect">
            <a:avLst/>
          </a:prstGeom>
          <a:noFill/>
        </p:spPr>
      </p:pic>
      <p:sp>
        <p:nvSpPr>
          <p:cNvPr id="3" name="2 - Ορθογώνιο"/>
          <p:cNvSpPr/>
          <p:nvPr/>
        </p:nvSpPr>
        <p:spPr>
          <a:xfrm>
            <a:off x="0" y="5534561"/>
            <a:ext cx="9144000" cy="1323439"/>
          </a:xfrm>
          <a:prstGeom prst="rect">
            <a:avLst/>
          </a:prstGeom>
        </p:spPr>
        <p:txBody>
          <a:bodyPr wrap="square">
            <a:spAutoFit/>
          </a:bodyPr>
          <a:lstStyle/>
          <a:p>
            <a:pPr algn="ctr"/>
            <a:r>
              <a:rPr lang="el-GR" sz="1600" i="1" dirty="0" smtClean="0">
                <a:solidFill>
                  <a:srgbClr val="C00000"/>
                </a:solidFill>
              </a:rPr>
              <a:t>‘’Φανός’’</a:t>
            </a:r>
          </a:p>
          <a:p>
            <a:pPr algn="ctr"/>
            <a:r>
              <a:rPr lang="el-GR" sz="1600" i="1" dirty="0" smtClean="0"/>
              <a:t>‘’Σύνοψις Ιστοριών’’, Ιωάννης Σκυλίτζης</a:t>
            </a:r>
          </a:p>
          <a:p>
            <a:pPr algn="ctr"/>
            <a:endParaRPr lang="el-GR" sz="1600" i="1" dirty="0" smtClean="0"/>
          </a:p>
          <a:p>
            <a:pPr algn="ctr"/>
            <a:r>
              <a:rPr lang="el-GR" sz="1600" i="1" dirty="0" smtClean="0"/>
              <a:t>Κάποιοι θεωρούν πως οι ρητίνες και νάφθα που χρησιμοποιούνταν για το ψάρεμα με πυροφάνι </a:t>
            </a:r>
          </a:p>
          <a:p>
            <a:pPr algn="ctr"/>
            <a:r>
              <a:rPr lang="el-GR" sz="1600" i="1" dirty="0" smtClean="0"/>
              <a:t>μπορεί να  είναι προπομπός της τεχνικής του υγρού πυρός.</a:t>
            </a:r>
          </a:p>
        </p:txBody>
      </p:sp>
      <p:sp>
        <p:nvSpPr>
          <p:cNvPr id="4" name="3 - Ορθογώνιο"/>
          <p:cNvSpPr/>
          <p:nvPr/>
        </p:nvSpPr>
        <p:spPr>
          <a:xfrm>
            <a:off x="3571868" y="0"/>
            <a:ext cx="1671611" cy="338554"/>
          </a:xfrm>
          <a:prstGeom prst="rect">
            <a:avLst/>
          </a:prstGeom>
        </p:spPr>
        <p:txBody>
          <a:bodyPr wrap="none">
            <a:spAutoFit/>
          </a:bodyPr>
          <a:lstStyle/>
          <a:p>
            <a:pPr algn="ctr"/>
            <a:r>
              <a:rPr lang="el-GR" sz="1600" i="1" u="sng" dirty="0" smtClean="0">
                <a:solidFill>
                  <a:schemeClr val="accent6">
                    <a:lumMod val="75000"/>
                  </a:schemeClr>
                </a:solidFill>
              </a:rPr>
              <a:t>Πιθανή καταγωγή</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361</TotalTime>
  <Words>748</Words>
  <Application>Microsoft Office PowerPoint</Application>
  <PresentationFormat>Προβολή στην οθόνη (4:3)</PresentationFormat>
  <Paragraphs>121</Paragraphs>
  <Slides>16</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16</vt:i4>
      </vt:variant>
    </vt:vector>
  </HeadingPairs>
  <TitlesOfParts>
    <vt:vector size="17" baseType="lpstr">
      <vt:lpstr>Θέμα του Office</vt:lpstr>
      <vt:lpstr>‘’Υγρόν πυρ’’</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Iσλάμ - Άραβες</dc:title>
  <dc:creator>User</dc:creator>
  <cp:lastModifiedBy>user</cp:lastModifiedBy>
  <cp:revision>40</cp:revision>
  <dcterms:created xsi:type="dcterms:W3CDTF">2016-09-30T16:03:22Z</dcterms:created>
  <dcterms:modified xsi:type="dcterms:W3CDTF">2024-03-13T15:31:20Z</dcterms:modified>
</cp:coreProperties>
</file>